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7" autoAdjust="0"/>
    <p:restoredTop sz="96099" autoAdjust="0"/>
  </p:normalViewPr>
  <p:slideViewPr>
    <p:cSldViewPr snapToGrid="0" snapToObjects="1">
      <p:cViewPr varScale="1">
        <p:scale>
          <a:sx n="93" d="100"/>
          <a:sy n="93" d="100"/>
        </p:scale>
        <p:origin x="-2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7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FB43C2-6376-2947-85F1-B549BBE6244D}" type="datetimeFigureOut">
              <a:rPr lang="ru-RU" smtClean="0"/>
              <a:t>26.09.13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D8F6D-307E-F246-B690-F6E062084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945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EB4FD8-45FA-3E45-B074-EA257EBCEDA9}" type="datetimeFigureOut">
              <a:rPr lang="ru-RU" smtClean="0"/>
              <a:t>26.09.13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ACF83D-0BF9-6847-9244-8EE99DC293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643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CF83D-0BF9-6847-9244-8EE99DC2939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184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D622-DDBF-F749-9419-E6243055F13F}" type="datetimeFigureOut">
              <a:rPr lang="ru-RU" smtClean="0"/>
              <a:t>26.09.13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E434-6DEC-5C48-A971-64AB32534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22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D622-DDBF-F749-9419-E6243055F13F}" type="datetimeFigureOut">
              <a:rPr lang="ru-RU" smtClean="0"/>
              <a:t>26.09.13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E434-6DEC-5C48-A971-64AB32534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186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D622-DDBF-F749-9419-E6243055F13F}" type="datetimeFigureOut">
              <a:rPr lang="ru-RU" smtClean="0"/>
              <a:t>26.09.13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E434-6DEC-5C48-A971-64AB32534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513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D622-DDBF-F749-9419-E6243055F13F}" type="datetimeFigureOut">
              <a:rPr lang="ru-RU" smtClean="0"/>
              <a:t>26.09.13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E434-6DEC-5C48-A971-64AB32534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599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D622-DDBF-F749-9419-E6243055F13F}" type="datetimeFigureOut">
              <a:rPr lang="ru-RU" smtClean="0"/>
              <a:t>26.09.13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E434-6DEC-5C48-A971-64AB32534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557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D622-DDBF-F749-9419-E6243055F13F}" type="datetimeFigureOut">
              <a:rPr lang="ru-RU" smtClean="0"/>
              <a:t>26.09.13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E434-6DEC-5C48-A971-64AB32534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223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D622-DDBF-F749-9419-E6243055F13F}" type="datetimeFigureOut">
              <a:rPr lang="ru-RU" smtClean="0"/>
              <a:t>26.09.13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E434-6DEC-5C48-A971-64AB32534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158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D622-DDBF-F749-9419-E6243055F13F}" type="datetimeFigureOut">
              <a:rPr lang="ru-RU" smtClean="0"/>
              <a:t>26.09.13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E434-6DEC-5C48-A971-64AB32534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863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D622-DDBF-F749-9419-E6243055F13F}" type="datetimeFigureOut">
              <a:rPr lang="ru-RU" smtClean="0"/>
              <a:t>26.09.13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E434-6DEC-5C48-A971-64AB32534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206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D622-DDBF-F749-9419-E6243055F13F}" type="datetimeFigureOut">
              <a:rPr lang="ru-RU" smtClean="0"/>
              <a:t>26.09.13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E434-6DEC-5C48-A971-64AB32534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879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6D622-DDBF-F749-9419-E6243055F13F}" type="datetimeFigureOut">
              <a:rPr lang="ru-RU" smtClean="0"/>
              <a:t>26.09.13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0E434-6DEC-5C48-A971-64AB32534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13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6D622-DDBF-F749-9419-E6243055F13F}" type="datetimeFigureOut">
              <a:rPr lang="ru-RU" smtClean="0"/>
              <a:t>26.09.13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0E434-6DEC-5C48-A971-64AB32534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791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svetlana\Desktop\Macintosh%20HD:Users:svetlana:Desktop:&#1073;&#1102;&#1076;&#1078;&#1077;&#1090;&#1085;&#1072;%20&#1089;&#1080;&#1089;&#1090;&#1077;&#1084;&#1072;:&#1058;&#1077;&#1084;&#1072;%205%20&#1089;&#1080;&#1089;&#1090;&#1077;&#1084;&#1072;%20&#1076;&#1086;&#1093;&#1086;&#1076;&#1110;&#1074;&#8232;&#1057;&#1048;&#1057;&#1058;&#1045;&#1052;&#1040;%20&#1044;&#1054;&#1061;&#1054;&#1044;&#1030;&#1042;%20&#1041;&#1070;&#1044;&#1046;&#1045;&#1058;&#1059;.docx!OLE_LINK4" TargetMode="External"/><Relationship Id="rId4" Type="http://schemas.openxmlformats.org/officeDocument/2006/relationships/image" Target="../media/image4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svetlana\Desktop\Macintosh%20HD:Users:svetlana:Desktop:&#1073;&#1102;&#1076;&#1078;&#1077;&#1090;&#1085;&#1072;%20&#1089;&#1080;&#1089;&#1090;&#1077;&#1084;&#1072;:&#1058;&#1077;&#1084;&#1072;%205%20&#1089;&#1080;&#1089;&#1090;&#1077;&#1084;&#1072;%20&#1076;&#1086;&#1093;&#1086;&#1076;&#1110;&#1074;&#8232;&#1057;&#1048;&#1057;&#1058;&#1045;&#1052;&#1040;%20&#1044;&#1054;&#1061;&#1054;&#1044;&#1030;&#1042;%20&#1041;&#1070;&#1044;&#1046;&#1045;&#1058;&#1059;.docx!OLE_LINK5" TargetMode="External"/><Relationship Id="rId4" Type="http://schemas.openxmlformats.org/officeDocument/2006/relationships/image" Target="../media/image5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svetlana\Desktop\Macintosh%20HD:Users:svetlana:Desktop:&#1073;&#1102;&#1076;&#1078;&#1077;&#1090;&#1085;&#1072;%20&#1089;&#1080;&#1089;&#1090;&#1077;&#1084;&#1072;:&#1058;&#1077;&#1084;&#1072;%205%20&#1089;&#1080;&#1089;&#1090;&#1077;&#1084;&#1072;%20&#1076;&#1086;&#1093;&#1086;&#1076;&#1110;&#1074;&#8232;&#1057;&#1048;&#1057;&#1058;&#1045;&#1052;&#1040;%20&#1044;&#1054;&#1061;&#1054;&#1044;&#1030;&#1042;%20&#1041;&#1070;&#1044;&#1046;&#1045;&#1058;&#1059;.docx!OLE_LINK6" TargetMode="External"/><Relationship Id="rId4" Type="http://schemas.openxmlformats.org/officeDocument/2006/relationships/image" Target="../media/image6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svetlana\Desktop\Macintosh%20HD:Users:svetlana:Desktop:&#1073;&#1102;&#1076;&#1078;&#1077;&#1090;&#1085;&#1072;%20&#1089;&#1080;&#1089;&#1090;&#1077;&#1084;&#1072;:&#1058;&#1077;&#1084;&#1072;%205%20&#1089;&#1080;&#1089;&#1090;&#1077;&#1084;&#1072;%20&#1076;&#1086;&#1093;&#1086;&#1076;&#1110;&#1074;&#8232;&#1057;&#1048;&#1057;&#1058;&#1045;&#1052;&#1040;%20&#1044;&#1054;&#1061;&#1054;&#1044;&#1030;&#1042;%20&#1041;&#1070;&#1044;&#1046;&#1045;&#1058;&#1059;.docx!OLE_LINK8" TargetMode="External"/><Relationship Id="rId4" Type="http://schemas.openxmlformats.org/officeDocument/2006/relationships/image" Target="../media/image7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svetlana\Desktop\Macintosh%20HD:Users:svetlana:Desktop:&#1073;&#1102;&#1076;&#1078;&#1077;&#1090;&#1085;&#1072;%20&#1089;&#1080;&#1089;&#1090;&#1077;&#1084;&#1072;:&#1058;&#1077;&#1084;&#1072;%205%20&#1089;&#1080;&#1089;&#1090;&#1077;&#1084;&#1072;%20&#1076;&#1086;&#1093;&#1086;&#1076;&#1110;&#1074;&#8232;&#1057;&#1048;&#1057;&#1058;&#1045;&#1052;&#1040;%20&#1044;&#1054;&#1061;&#1054;&#1044;&#1030;&#1042;%20&#1041;&#1070;&#1044;&#1046;&#1045;&#1058;&#1059;.docx!OLE_LINK1" TargetMode="External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svetlana\Desktop\Macintosh%20HD:Users:svetlana:Desktop:&#1073;&#1102;&#1076;&#1078;&#1077;&#1090;&#1085;&#1072;%20&#1089;&#1080;&#1089;&#1090;&#1077;&#1084;&#1072;:&#1058;&#1077;&#1084;&#1072;%205%20&#1089;&#1080;&#1089;&#1090;&#1077;&#1084;&#1072;%20&#1076;&#1086;&#1093;&#1086;&#1076;&#1110;&#1074;&#8232;&#1057;&#1048;&#1057;&#1058;&#1045;&#1052;&#1040;%20&#1044;&#1054;&#1061;&#1054;&#1044;&#1030;&#1042;%20&#1041;&#1070;&#1044;&#1046;&#1045;&#1058;&#1059;.docx!OLE_LINK2" TargetMode="External"/><Relationship Id="rId4" Type="http://schemas.openxmlformats.org/officeDocument/2006/relationships/image" Target="../media/image2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svetlana\Desktop\Macintosh%20HD:Users:svetlana:Desktop:&#1073;&#1102;&#1076;&#1078;&#1077;&#1090;&#1085;&#1072;%20&#1089;&#1080;&#1089;&#1090;&#1077;&#1084;&#1072;:&#1058;&#1077;&#1084;&#1072;%205%20&#1089;&#1080;&#1089;&#1090;&#1077;&#1084;&#1072;%20&#1076;&#1086;&#1093;&#1086;&#1076;&#1110;&#1074;&#8232;&#1057;&#1048;&#1057;&#1058;&#1045;&#1052;&#1040;%20&#1044;&#1054;&#1061;&#1054;&#1044;&#1030;&#1042;%20&#1041;&#1070;&#1044;&#1046;&#1045;&#1058;&#1059;.docx!OLE_LINK3" TargetMode="External"/><Relationship Id="rId4" Type="http://schemas.openxmlformats.org/officeDocument/2006/relationships/image" Target="../media/image3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uk-UA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Тема 5.  СИСТЕМА ДОХОДІВ БЮДЖЕТУ</a:t>
            </a:r>
            <a:r>
              <a:rPr lang="ru-RU" sz="4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0561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0354549"/>
              </p:ext>
            </p:extLst>
          </p:nvPr>
        </p:nvGraphicFramePr>
        <p:xfrm>
          <a:off x="305964" y="293574"/>
          <a:ext cx="8493661" cy="63630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Документ" r:id="rId3" imgW="6299200" imgH="4076700" progId="Word.Document.12">
                  <p:link updateAutomatic="1"/>
                </p:oleObj>
              </mc:Choice>
              <mc:Fallback>
                <p:oleObj name="Документ" r:id="rId3" imgW="6299200" imgH="40767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5964" y="293574"/>
                        <a:ext cx="8493661" cy="63630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241877" y="-104940"/>
            <a:ext cx="6207661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solidFill>
                  <a:srgbClr val="FF0000"/>
                </a:solidFill>
              </a:rPr>
              <a:t>Доходи від операцій з капіталом  (код - 30000000</a:t>
            </a:r>
            <a:r>
              <a:rPr lang="uk-UA" sz="2000" b="1" i="1" dirty="0">
                <a:solidFill>
                  <a:srgbClr val="FF0000"/>
                </a:solidFill>
              </a:rPr>
              <a:t>)</a:t>
            </a:r>
            <a:endParaRPr lang="ru-RU" sz="2000" b="1" i="1" dirty="0">
              <a:solidFill>
                <a:srgbClr val="FF0000"/>
              </a:solidFill>
            </a:endParaRPr>
          </a:p>
          <a:p>
            <a:r>
              <a:rPr lang="uk-UA" dirty="0"/>
              <a:t> 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7670021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52470"/>
              </p:ext>
            </p:extLst>
          </p:nvPr>
        </p:nvGraphicFramePr>
        <p:xfrm>
          <a:off x="355041" y="327709"/>
          <a:ext cx="8302485" cy="60762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Документ" r:id="rId3" imgW="6299200" imgH="3251200" progId="Word.Document.12">
                  <p:link updateAutomatic="1"/>
                </p:oleObj>
              </mc:Choice>
              <mc:Fallback>
                <p:oleObj name="Документ" r:id="rId3" imgW="6299200" imgH="32512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5041" y="327709"/>
                        <a:ext cx="8302485" cy="60762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337903" y="6173153"/>
            <a:ext cx="53196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</a:rPr>
              <a:t>Офіційні трансферти (код – 40000000)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3203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>Доходи Державного бюджету </a:t>
            </a:r>
            <a:r>
              <a:rPr lang="uk-UA" dirty="0" smtClean="0"/>
              <a:t>–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4000" b="1" dirty="0" smtClean="0"/>
              <a:t>частина </a:t>
            </a:r>
            <a:r>
              <a:rPr lang="uk-UA" sz="4000" b="1" dirty="0"/>
              <a:t>централізованих фінансових ресурсів держави, які врегульовані відповідними нормативними актами і необхідни для виконання її функцій.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6148138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Методи перерозподілу ВВП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dirty="0"/>
              <a:t>податки;</a:t>
            </a:r>
            <a:endParaRPr lang="ru-RU" b="1" i="1" dirty="0"/>
          </a:p>
          <a:p>
            <a:pPr lvl="0"/>
            <a:r>
              <a:rPr lang="uk-UA" dirty="0"/>
              <a:t>збори;</a:t>
            </a:r>
            <a:endParaRPr lang="ru-RU" b="1" i="1" dirty="0"/>
          </a:p>
          <a:p>
            <a:pPr lvl="0"/>
            <a:r>
              <a:rPr lang="uk-UA" dirty="0"/>
              <a:t>неподаткові платежі;</a:t>
            </a:r>
            <a:endParaRPr lang="ru-RU" b="1" i="1" dirty="0"/>
          </a:p>
          <a:p>
            <a:pPr lvl="0"/>
            <a:r>
              <a:rPr lang="uk-UA" dirty="0"/>
              <a:t>позики;</a:t>
            </a:r>
            <a:endParaRPr lang="ru-RU" b="1" i="1" dirty="0"/>
          </a:p>
          <a:p>
            <a:pPr lvl="0"/>
            <a:r>
              <a:rPr lang="uk-UA" dirty="0"/>
              <a:t>емісія грошей.</a:t>
            </a:r>
            <a:endParaRPr lang="ru-RU" b="1" i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94200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7775873"/>
              </p:ext>
            </p:extLst>
          </p:nvPr>
        </p:nvGraphicFramePr>
        <p:xfrm>
          <a:off x="177520" y="95250"/>
          <a:ext cx="8725804" cy="666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Документ" r:id="rId3" imgW="6299200" imgH="6667500" progId="Word.Document.12">
                  <p:link updateAutomatic="1"/>
                </p:oleObj>
              </mc:Choice>
              <mc:Fallback>
                <p:oleObj name="Документ" r:id="rId3" imgW="6299200" imgH="66675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7520" y="95250"/>
                        <a:ext cx="8725804" cy="666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85982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41364"/>
            <a:ext cx="8229600" cy="578479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uk-UA" dirty="0" smtClean="0"/>
              <a:t>1. </a:t>
            </a:r>
            <a:r>
              <a:rPr lang="uk-UA" sz="7200" b="1" dirty="0" smtClean="0"/>
              <a:t>податок </a:t>
            </a:r>
            <a:r>
              <a:rPr lang="uk-UA" sz="7200" b="1" dirty="0"/>
              <a:t>на прибуток підприємств;</a:t>
            </a:r>
            <a:endParaRPr lang="ru-RU" sz="7200" b="1" dirty="0"/>
          </a:p>
          <a:p>
            <a:pPr marL="0" indent="0">
              <a:buNone/>
            </a:pPr>
            <a:r>
              <a:rPr lang="uk-UA" sz="7200" b="1" dirty="0"/>
              <a:t>2. податок на доходи фізичних осіб;</a:t>
            </a:r>
            <a:endParaRPr lang="ru-RU" sz="7200" b="1" dirty="0"/>
          </a:p>
          <a:p>
            <a:pPr marL="0" indent="0">
              <a:buNone/>
            </a:pPr>
            <a:r>
              <a:rPr lang="uk-UA" sz="7200" b="1" dirty="0"/>
              <a:t>3. податок на додану вартість;</a:t>
            </a:r>
            <a:endParaRPr lang="ru-RU" sz="7200" b="1" dirty="0"/>
          </a:p>
          <a:p>
            <a:pPr marL="0" indent="0">
              <a:buNone/>
            </a:pPr>
            <a:r>
              <a:rPr lang="uk-UA" sz="7200" b="1" dirty="0"/>
              <a:t>4. акцизний податок;</a:t>
            </a:r>
            <a:endParaRPr lang="ru-RU" sz="7200" b="1" dirty="0"/>
          </a:p>
          <a:p>
            <a:pPr marL="0" indent="0">
              <a:buNone/>
            </a:pPr>
            <a:r>
              <a:rPr lang="uk-UA" sz="7200" b="1" dirty="0"/>
              <a:t>5. збір за першу реєстрацію транспортного засобу;</a:t>
            </a:r>
            <a:endParaRPr lang="ru-RU" sz="7200" b="1" dirty="0"/>
          </a:p>
          <a:p>
            <a:pPr marL="0" indent="0">
              <a:buNone/>
            </a:pPr>
            <a:r>
              <a:rPr lang="uk-UA" sz="7200" b="1" dirty="0"/>
              <a:t>6. екологічний податок;</a:t>
            </a:r>
            <a:endParaRPr lang="ru-RU" sz="7200" b="1" dirty="0"/>
          </a:p>
          <a:p>
            <a:pPr marL="0" indent="0">
              <a:buNone/>
            </a:pPr>
            <a:r>
              <a:rPr lang="uk-UA" sz="7200" b="1" dirty="0"/>
              <a:t>7. рентна плата за транспортування нафти і нафтопродуктів магістральними нафтопроводами та нафтопродуктопроводами, транзитне транспортування трубопроводами природного газу та аміаку територією України;</a:t>
            </a:r>
            <a:endParaRPr lang="ru-RU" sz="7200" b="1" dirty="0"/>
          </a:p>
          <a:p>
            <a:pPr marL="0" indent="0">
              <a:buNone/>
            </a:pPr>
            <a:r>
              <a:rPr lang="uk-UA" sz="7200" b="1" dirty="0"/>
              <a:t>8. рентна плата за нафту, природний газ і газовий конденсат, що видобуваються в Україні;</a:t>
            </a:r>
            <a:endParaRPr lang="ru-RU" sz="7200" b="1" dirty="0"/>
          </a:p>
          <a:p>
            <a:pPr marL="0" indent="0">
              <a:buNone/>
            </a:pPr>
            <a:r>
              <a:rPr lang="uk-UA" sz="7200" b="1" dirty="0"/>
              <a:t>9. плата за користування надрами;</a:t>
            </a:r>
            <a:endParaRPr lang="ru-RU" sz="7200" b="1" dirty="0"/>
          </a:p>
          <a:p>
            <a:pPr marL="0" indent="0">
              <a:buNone/>
            </a:pPr>
            <a:r>
              <a:rPr lang="uk-UA" sz="7200" b="1" dirty="0"/>
              <a:t>10. плата за землю;</a:t>
            </a:r>
            <a:endParaRPr lang="ru-RU" sz="7200" b="1" dirty="0"/>
          </a:p>
          <a:p>
            <a:pPr marL="0" indent="0">
              <a:buNone/>
            </a:pPr>
            <a:r>
              <a:rPr lang="uk-UA" sz="7200" b="1" dirty="0"/>
              <a:t>11. збір за користування радіочастотним ресурсом України;</a:t>
            </a:r>
            <a:endParaRPr lang="ru-RU" sz="7200" b="1" dirty="0"/>
          </a:p>
          <a:p>
            <a:pPr marL="0" indent="0">
              <a:buNone/>
            </a:pPr>
            <a:r>
              <a:rPr lang="uk-UA" sz="7200" b="1" dirty="0"/>
              <a:t>12. збір за спеціальне використання води;</a:t>
            </a:r>
            <a:endParaRPr lang="ru-RU" sz="7200" b="1" dirty="0"/>
          </a:p>
          <a:p>
            <a:pPr marL="0" indent="0">
              <a:buNone/>
            </a:pPr>
            <a:r>
              <a:rPr lang="uk-UA" sz="7200" b="1" dirty="0"/>
              <a:t>13. збір за спеціальне використання лісових ресурсів;</a:t>
            </a:r>
            <a:endParaRPr lang="ru-RU" sz="7200" b="1" dirty="0"/>
          </a:p>
          <a:p>
            <a:pPr marL="0" indent="0">
              <a:buNone/>
            </a:pPr>
            <a:r>
              <a:rPr lang="uk-UA" sz="7200" b="1" dirty="0"/>
              <a:t>14. фіксований сільськогосподарський податок;</a:t>
            </a:r>
            <a:endParaRPr lang="ru-RU" sz="7200" b="1" dirty="0"/>
          </a:p>
          <a:p>
            <a:pPr marL="0" indent="0">
              <a:buNone/>
            </a:pPr>
            <a:r>
              <a:rPr lang="uk-UA" sz="7200" b="1" dirty="0"/>
              <a:t>15. збір на розвиток виноградарства, садівництва і хмелярства;</a:t>
            </a:r>
            <a:endParaRPr lang="ru-RU" sz="7200" b="1" dirty="0"/>
          </a:p>
          <a:p>
            <a:pPr marL="0" indent="0">
              <a:buNone/>
            </a:pPr>
            <a:r>
              <a:rPr lang="uk-UA" sz="7200" b="1" dirty="0"/>
              <a:t>16. мито;</a:t>
            </a:r>
            <a:endParaRPr lang="ru-RU" sz="7200" b="1" dirty="0"/>
          </a:p>
          <a:p>
            <a:pPr marL="0" indent="0">
              <a:buNone/>
            </a:pPr>
            <a:r>
              <a:rPr lang="uk-UA" sz="7200" b="1" dirty="0"/>
              <a:t>17. збір у вигляді цільової надбавки до діючого тарифу на електричну та теплову енергію, крім електроенергії, виробленої кваліфікованими когенераційними установками;</a:t>
            </a:r>
            <a:endParaRPr lang="ru-RU" sz="7200" b="1" dirty="0"/>
          </a:p>
          <a:p>
            <a:pPr marL="0" indent="0">
              <a:buNone/>
            </a:pPr>
            <a:r>
              <a:rPr lang="uk-UA" sz="7200" b="1" dirty="0"/>
              <a:t>18. збір у вигляді цільової надбавки до діючого тарифу на природний газ для споживачів усіх форм власності.</a:t>
            </a:r>
            <a:endParaRPr lang="ru-RU" sz="7200" b="1" dirty="0"/>
          </a:p>
          <a:p>
            <a:pPr marL="0" indent="0">
              <a:buNone/>
            </a:pPr>
            <a:endParaRPr lang="ru-RU" sz="3600" b="1" dirty="0"/>
          </a:p>
        </p:txBody>
      </p:sp>
      <p:sp>
        <p:nvSpPr>
          <p:cNvPr id="4" name="Название 3"/>
          <p:cNvSpPr>
            <a:spLocks noGrp="1"/>
          </p:cNvSpPr>
          <p:nvPr>
            <p:ph type="title"/>
          </p:nvPr>
        </p:nvSpPr>
        <p:spPr>
          <a:xfrm>
            <a:off x="1447472" y="477908"/>
            <a:ext cx="7239327" cy="655419"/>
          </a:xfrm>
        </p:spPr>
        <p:txBody>
          <a:bodyPr>
            <a:normAutofit/>
          </a:bodyPr>
          <a:lstStyle/>
          <a:p>
            <a:pPr algn="r"/>
            <a:r>
              <a:rPr lang="ru-RU" sz="3200" dirty="0" err="1" smtClean="0">
                <a:solidFill>
                  <a:srgbClr val="FF0000"/>
                </a:solidFill>
              </a:rPr>
              <a:t>З</a:t>
            </a:r>
            <a:r>
              <a:rPr lang="ru-RU" sz="3200" dirty="0" err="1" smtClean="0">
                <a:solidFill>
                  <a:srgbClr val="FF0000"/>
                </a:solidFill>
              </a:rPr>
              <a:t>агальнодержавні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err="1" smtClean="0">
                <a:solidFill>
                  <a:srgbClr val="FF0000"/>
                </a:solidFill>
              </a:rPr>
              <a:t>податки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6179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1955120"/>
              </p:ext>
            </p:extLst>
          </p:nvPr>
        </p:nvGraphicFramePr>
        <p:xfrm>
          <a:off x="218487" y="532529"/>
          <a:ext cx="8671182" cy="60766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Документ" r:id="rId3" imgW="6299200" imgH="8394700" progId="Word.Document.12">
                  <p:link updateAutomatic="1"/>
                </p:oleObj>
              </mc:Choice>
              <mc:Fallback>
                <p:oleObj name="Документ" r:id="rId3" imgW="6299200" imgH="83947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8487" y="532529"/>
                        <a:ext cx="8671182" cy="60766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711165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77846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Доходи, </a:t>
            </a:r>
            <a:r>
              <a:rPr lang="ru-RU" sz="3200" b="1" dirty="0" err="1" smtClean="0">
                <a:solidFill>
                  <a:srgbClr val="FF0000"/>
                </a:solidFill>
              </a:rPr>
              <a:t>що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</a:rPr>
              <a:t>враховуються</a:t>
            </a:r>
            <a:r>
              <a:rPr lang="ru-RU" sz="3200" b="1" dirty="0" smtClean="0">
                <a:solidFill>
                  <a:srgbClr val="FF0000"/>
                </a:solidFill>
              </a:rPr>
              <a:t> при </a:t>
            </a:r>
            <a:r>
              <a:rPr lang="ru-RU" sz="3200" b="1" dirty="0" err="1" smtClean="0">
                <a:solidFill>
                  <a:srgbClr val="FF0000"/>
                </a:solidFill>
              </a:rPr>
              <a:t>визначенні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</a:rPr>
              <a:t>обсягу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</a:rPr>
              <a:t>м</a:t>
            </a:r>
            <a:r>
              <a:rPr lang="ru-RU" sz="3600" b="1" dirty="0" err="1" smtClean="0">
                <a:solidFill>
                  <a:srgbClr val="FF0000"/>
                </a:solidFill>
              </a:rPr>
              <a:t>іжбюджетних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трансфертів</a:t>
            </a:r>
            <a:r>
              <a:rPr lang="ru-RU" sz="3600" b="1" dirty="0" smtClean="0">
                <a:solidFill>
                  <a:srgbClr val="FF0000"/>
                </a:solidFill>
                <a:effectLst/>
              </a:rPr>
              <a:t>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uk-UA" dirty="0"/>
              <a:t>податок з доходів фізичних осіб;</a:t>
            </a:r>
            <a:endParaRPr lang="ru-RU" b="1" i="1" dirty="0"/>
          </a:p>
          <a:p>
            <a:pPr lvl="0"/>
            <a:r>
              <a:rPr lang="uk-UA" dirty="0"/>
              <a:t>державне мито в частині, що належить відповідним бюджетам;</a:t>
            </a:r>
            <a:endParaRPr lang="ru-RU" b="1" i="1" dirty="0"/>
          </a:p>
          <a:p>
            <a:pPr lvl="0"/>
            <a:r>
              <a:rPr lang="uk-UA" dirty="0"/>
              <a:t>плата за ліцензії на впровадження певних видів господарської діяльності та сертифікати, що видаються відповідними органами виконавчої влади;</a:t>
            </a:r>
            <a:endParaRPr lang="ru-RU" b="1" i="1" dirty="0"/>
          </a:p>
          <a:p>
            <a:pPr lvl="0"/>
            <a:r>
              <a:rPr lang="uk-UA" dirty="0"/>
              <a:t>реєстраційний збір за проведення державної реєстрації юридичних осіб та фізичних осіб - </a:t>
            </a:r>
            <a:r>
              <a:rPr lang="uk-UA" dirty="0" smtClean="0"/>
              <a:t>підприємців.</a:t>
            </a:r>
            <a:endParaRPr lang="ru-RU" b="1" i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89268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227021" y="274638"/>
            <a:ext cx="8916979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Доходи, </a:t>
            </a:r>
            <a:r>
              <a:rPr lang="ru-RU" sz="3600" b="1" dirty="0" err="1">
                <a:solidFill>
                  <a:srgbClr val="FF0000"/>
                </a:solidFill>
              </a:rPr>
              <a:t>що</a:t>
            </a:r>
            <a:r>
              <a:rPr lang="ru-RU" sz="3600" b="1" dirty="0">
                <a:solidFill>
                  <a:srgbClr val="FF0000"/>
                </a:solidFill>
              </a:rPr>
              <a:t> не </a:t>
            </a:r>
            <a:r>
              <a:rPr lang="ru-RU" sz="3600" b="1" dirty="0" err="1">
                <a:solidFill>
                  <a:srgbClr val="FF0000"/>
                </a:solidFill>
              </a:rPr>
              <a:t>враховуються</a:t>
            </a:r>
            <a:r>
              <a:rPr lang="ru-RU" sz="3600" b="1" dirty="0">
                <a:solidFill>
                  <a:srgbClr val="FF0000"/>
                </a:solidFill>
              </a:rPr>
              <a:t> при </a:t>
            </a:r>
            <a:r>
              <a:rPr lang="ru-RU" sz="3600" b="1" dirty="0" err="1">
                <a:solidFill>
                  <a:srgbClr val="FF0000"/>
                </a:solidFill>
              </a:rPr>
              <a:t>визначенні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обсягу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міжбюджетних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трансфертів</a:t>
            </a:r>
            <a:r>
              <a:rPr lang="ru-RU" sz="3600" b="1" dirty="0" smtClean="0">
                <a:solidFill>
                  <a:srgbClr val="FF0000"/>
                </a:solidFill>
                <a:effectLst/>
              </a:rPr>
              <a:t>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9453" y="1417638"/>
            <a:ext cx="8684837" cy="5177512"/>
          </a:xfrm>
        </p:spPr>
        <p:txBody>
          <a:bodyPr>
            <a:normAutofit fontScale="85000" lnSpcReduction="20000"/>
          </a:bodyPr>
          <a:lstStyle/>
          <a:p>
            <a:r>
              <a:rPr lang="uk-UA" dirty="0"/>
              <a:t>1) фіксований податок на доходи від підприємницької діяльності з доходів фізичних осіб;</a:t>
            </a:r>
            <a:endParaRPr lang="ru-RU" dirty="0"/>
          </a:p>
          <a:p>
            <a:r>
              <a:rPr lang="uk-UA" dirty="0"/>
              <a:t>2) податок на прибуток підприємств та фінансових установ комунальної власності;</a:t>
            </a:r>
            <a:endParaRPr lang="ru-RU" dirty="0"/>
          </a:p>
          <a:p>
            <a:r>
              <a:rPr lang="uk-UA" dirty="0"/>
              <a:t>3) платежі за спеціальне використання природних ресурсів місцевого значення;</a:t>
            </a:r>
            <a:endParaRPr lang="ru-RU" dirty="0"/>
          </a:p>
          <a:p>
            <a:r>
              <a:rPr lang="uk-UA" dirty="0"/>
              <a:t>4) плата за землю, що зараховується до бюджетів місцевого самоврядування;</a:t>
            </a:r>
            <a:endParaRPr lang="ru-RU" dirty="0"/>
          </a:p>
          <a:p>
            <a:r>
              <a:rPr lang="uk-UA" dirty="0"/>
              <a:t>5) податок на промисел, що зараховується до бюджетів місцевого самоврядування;</a:t>
            </a:r>
            <a:endParaRPr lang="ru-RU" dirty="0"/>
          </a:p>
          <a:p>
            <a:r>
              <a:rPr lang="uk-UA" dirty="0"/>
              <a:t>6) плата за торговий патент на здійснення деяких видів </a:t>
            </a:r>
            <a:r>
              <a:rPr lang="uk-UA" dirty="0" smtClean="0"/>
              <a:t>підприємницької;</a:t>
            </a:r>
            <a:endParaRPr lang="ru-RU" dirty="0"/>
          </a:p>
          <a:p>
            <a:r>
              <a:rPr lang="ru-RU" dirty="0"/>
              <a:t>7) </a:t>
            </a:r>
            <a:r>
              <a:rPr lang="ru-RU" dirty="0" err="1"/>
              <a:t>місцеві</a:t>
            </a:r>
            <a:r>
              <a:rPr lang="ru-RU" dirty="0"/>
              <a:t> </a:t>
            </a:r>
            <a:r>
              <a:rPr lang="ru-RU" dirty="0" err="1"/>
              <a:t>податки</a:t>
            </a:r>
            <a:r>
              <a:rPr lang="ru-RU" dirty="0"/>
              <a:t> і </a:t>
            </a:r>
            <a:r>
              <a:rPr lang="ru-RU" dirty="0" err="1"/>
              <a:t>збори</a:t>
            </a:r>
            <a:r>
              <a:rPr lang="ru-RU" dirty="0" smtClean="0">
                <a:effectLst/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75638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 err="1" smtClean="0">
                <a:solidFill>
                  <a:srgbClr val="FF0000"/>
                </a:solidFill>
              </a:rPr>
              <a:t>Дякую</a:t>
            </a:r>
            <a:r>
              <a:rPr lang="ru-RU" sz="6600" dirty="0" smtClean="0">
                <a:solidFill>
                  <a:srgbClr val="FF0000"/>
                </a:solidFill>
              </a:rPr>
              <a:t> за </a:t>
            </a:r>
            <a:r>
              <a:rPr lang="ru-RU" sz="6600" dirty="0" err="1" smtClean="0">
                <a:solidFill>
                  <a:srgbClr val="FF0000"/>
                </a:solidFill>
              </a:rPr>
              <a:t>увагу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085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План:</a:t>
            </a:r>
            <a:r>
              <a:rPr lang="ru-RU" sz="48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sz="48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dirty="0" smtClean="0"/>
              <a:t>5.1</a:t>
            </a:r>
            <a:r>
              <a:rPr lang="uk-UA" b="1" dirty="0"/>
              <a:t>. Бюджетна класифікація</a:t>
            </a:r>
            <a:endParaRPr lang="ru-RU" b="1" i="1" dirty="0"/>
          </a:p>
          <a:p>
            <a:r>
              <a:rPr lang="uk-UA" b="1" dirty="0"/>
              <a:t>5.2. Доходи Державного бюджету</a:t>
            </a:r>
            <a:endParaRPr lang="ru-RU" b="1" i="1" dirty="0"/>
          </a:p>
          <a:p>
            <a:r>
              <a:rPr lang="uk-UA" b="1" dirty="0"/>
              <a:t>5.2.1. Економічна сутність та класифікація доходів</a:t>
            </a:r>
            <a:endParaRPr lang="ru-RU" b="1" i="1" dirty="0"/>
          </a:p>
          <a:p>
            <a:r>
              <a:rPr lang="uk-UA" b="1" dirty="0"/>
              <a:t>5.2.1. Загальнодержавні податки та збори</a:t>
            </a:r>
            <a:endParaRPr lang="ru-RU" b="1" i="1" dirty="0"/>
          </a:p>
          <a:p>
            <a:r>
              <a:rPr lang="uk-UA" b="1" dirty="0"/>
              <a:t>5.3. Доходи місцевих бюджетів</a:t>
            </a:r>
            <a:endParaRPr lang="ru-RU" b="1" i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8040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Бюджетна класифікація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4000" b="1" dirty="0" smtClean="0"/>
              <a:t>єдине </a:t>
            </a:r>
            <a:r>
              <a:rPr lang="uk-UA" sz="4000" b="1" dirty="0"/>
              <a:t>систематизоване згрупування доходів, видатків та фінансування бюджету за ознаками економічної сутності, функціональної діяльності, організаційного устрою</a:t>
            </a:r>
            <a:r>
              <a:rPr lang="ru-RU" sz="4000" b="1" dirty="0" smtClean="0">
                <a:effectLst/>
              </a:rPr>
              <a:t>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808050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Наказ </a:t>
            </a:r>
            <a:r>
              <a:rPr lang="uk-UA" dirty="0"/>
              <a:t>міністерства фінансів України від 14 січня 2011 №11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7471" y="1600200"/>
            <a:ext cx="8655261" cy="4525963"/>
          </a:xfrm>
        </p:spPr>
        <p:txBody>
          <a:bodyPr/>
          <a:lstStyle/>
          <a:p>
            <a:pPr lvl="0"/>
            <a:r>
              <a:rPr lang="uk-UA" sz="4000" dirty="0" smtClean="0">
                <a:solidFill>
                  <a:srgbClr val="FF0000"/>
                </a:solidFill>
              </a:rPr>
              <a:t>класифікація </a:t>
            </a:r>
            <a:r>
              <a:rPr lang="uk-UA" sz="4000" dirty="0">
                <a:solidFill>
                  <a:srgbClr val="FF0000"/>
                </a:solidFill>
              </a:rPr>
              <a:t>доходів бюджету;</a:t>
            </a:r>
            <a:endParaRPr lang="ru-RU" sz="4000" b="1" i="1" dirty="0">
              <a:solidFill>
                <a:srgbClr val="FF0000"/>
              </a:solidFill>
            </a:endParaRPr>
          </a:p>
          <a:p>
            <a:pPr lvl="0"/>
            <a:r>
              <a:rPr lang="uk-UA" sz="4000" dirty="0" smtClean="0">
                <a:solidFill>
                  <a:srgbClr val="FF0000"/>
                </a:solidFill>
              </a:rPr>
              <a:t>класифікація </a:t>
            </a:r>
            <a:r>
              <a:rPr lang="uk-UA" sz="4000" dirty="0">
                <a:solidFill>
                  <a:srgbClr val="FF0000"/>
                </a:solidFill>
              </a:rPr>
              <a:t>видатків бюджету;</a:t>
            </a:r>
            <a:endParaRPr lang="ru-RU" sz="4000" b="1" i="1" dirty="0">
              <a:solidFill>
                <a:srgbClr val="FF0000"/>
              </a:solidFill>
            </a:endParaRPr>
          </a:p>
          <a:p>
            <a:pPr lvl="0"/>
            <a:r>
              <a:rPr lang="uk-UA" sz="4000" dirty="0" smtClean="0">
                <a:solidFill>
                  <a:srgbClr val="FF0000"/>
                </a:solidFill>
              </a:rPr>
              <a:t>класифікація </a:t>
            </a:r>
            <a:r>
              <a:rPr lang="uk-UA" sz="4000" dirty="0">
                <a:solidFill>
                  <a:srgbClr val="FF0000"/>
                </a:solidFill>
              </a:rPr>
              <a:t>фінансування бюджету;</a:t>
            </a:r>
            <a:endParaRPr lang="ru-RU" sz="4000" b="1" i="1" dirty="0">
              <a:solidFill>
                <a:srgbClr val="FF0000"/>
              </a:solidFill>
            </a:endParaRPr>
          </a:p>
          <a:p>
            <a:pPr lvl="0"/>
            <a:r>
              <a:rPr lang="uk-UA" sz="4000" dirty="0" smtClean="0">
                <a:solidFill>
                  <a:srgbClr val="FF0000"/>
                </a:solidFill>
              </a:rPr>
              <a:t>класифікація </a:t>
            </a:r>
            <a:r>
              <a:rPr lang="uk-UA" sz="4000" dirty="0">
                <a:solidFill>
                  <a:srgbClr val="FF0000"/>
                </a:solidFill>
              </a:rPr>
              <a:t>боргу.</a:t>
            </a:r>
            <a:endParaRPr lang="ru-RU" sz="4000" b="1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0870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6904487"/>
              </p:ext>
            </p:extLst>
          </p:nvPr>
        </p:nvGraphicFramePr>
        <p:xfrm>
          <a:off x="310769" y="254000"/>
          <a:ext cx="8599856" cy="64034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Документ" r:id="rId3" imgW="6299200" imgH="6337300" progId="Word.Document.12">
                  <p:link updateAutomatic="1"/>
                </p:oleObj>
              </mc:Choice>
              <mc:Fallback>
                <p:oleObj name="Документ" r:id="rId3" imgW="6299200" imgH="63373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0769" y="254000"/>
                        <a:ext cx="8599856" cy="64034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572000" y="6105176"/>
            <a:ext cx="43810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>
                <a:solidFill>
                  <a:srgbClr val="FF0000"/>
                </a:solidFill>
              </a:rPr>
              <a:t>Повноваження органів виконавчої влади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347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Бюджетн</a:t>
            </a:r>
            <a:r>
              <a:rPr lang="uk-UA" b="1" dirty="0">
                <a:solidFill>
                  <a:srgbClr val="FF0000"/>
                </a:solidFill>
              </a:rPr>
              <a:t>а</a:t>
            </a:r>
            <a:r>
              <a:rPr lang="uk-UA" b="1" dirty="0" smtClean="0">
                <a:solidFill>
                  <a:srgbClr val="FF0000"/>
                </a:solidFill>
              </a:rPr>
              <a:t> класифікація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dirty="0"/>
              <a:t>податкові </a:t>
            </a:r>
            <a:r>
              <a:rPr lang="uk-UA" dirty="0" smtClean="0"/>
              <a:t>надходження;</a:t>
            </a:r>
            <a:endParaRPr lang="ru-RU" b="1" i="1" dirty="0"/>
          </a:p>
          <a:p>
            <a:pPr lvl="0"/>
            <a:r>
              <a:rPr lang="uk-UA" dirty="0"/>
              <a:t> неподаткові </a:t>
            </a:r>
            <a:r>
              <a:rPr lang="uk-UA" dirty="0" smtClean="0"/>
              <a:t>надходження;</a:t>
            </a:r>
            <a:endParaRPr lang="ru-RU" b="1" i="1" dirty="0"/>
          </a:p>
          <a:p>
            <a:pPr lvl="0"/>
            <a:r>
              <a:rPr lang="uk-UA" dirty="0"/>
              <a:t>доходи від операцій з капіталом;</a:t>
            </a:r>
            <a:endParaRPr lang="ru-RU" b="1" i="1" dirty="0"/>
          </a:p>
          <a:p>
            <a:pPr lvl="0"/>
            <a:r>
              <a:rPr lang="uk-UA" dirty="0"/>
              <a:t>трансферти</a:t>
            </a:r>
            <a:endParaRPr lang="ru-RU" b="1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7272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>
                <a:solidFill>
                  <a:srgbClr val="FF0000"/>
                </a:solidFill>
              </a:rPr>
              <a:t>Коди  бюджетної класифікації доходів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b="1" dirty="0"/>
              <a:t>податкові надходження  (код – 10 000 000) ;</a:t>
            </a:r>
            <a:endParaRPr lang="ru-RU" b="1" i="1" dirty="0"/>
          </a:p>
          <a:p>
            <a:pPr lvl="0"/>
            <a:r>
              <a:rPr lang="uk-UA" b="1" dirty="0"/>
              <a:t> неподаткові надходження  (код – 20 000 000) ;</a:t>
            </a:r>
            <a:endParaRPr lang="ru-RU" b="1" i="1" dirty="0"/>
          </a:p>
          <a:p>
            <a:pPr lvl="0"/>
            <a:r>
              <a:rPr lang="uk-UA" b="1" dirty="0"/>
              <a:t>доходи від операцій з капіталом (код – 30 000 000);</a:t>
            </a:r>
            <a:endParaRPr lang="ru-RU" b="1" i="1" dirty="0"/>
          </a:p>
          <a:p>
            <a:pPr lvl="0"/>
            <a:r>
              <a:rPr lang="uk-UA" b="1" dirty="0"/>
              <a:t>офіційні трансферти (код – 40 000 000);</a:t>
            </a:r>
            <a:endParaRPr lang="ru-RU" b="1" i="1" dirty="0"/>
          </a:p>
          <a:p>
            <a:pPr lvl="0"/>
            <a:r>
              <a:rPr lang="uk-UA" b="1" dirty="0"/>
              <a:t>цільови фонди (код – 50 000 000).</a:t>
            </a:r>
            <a:endParaRPr lang="ru-RU" b="1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2816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9401465"/>
              </p:ext>
            </p:extLst>
          </p:nvPr>
        </p:nvGraphicFramePr>
        <p:xfrm>
          <a:off x="181560" y="281295"/>
          <a:ext cx="8644589" cy="63766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Документ" r:id="rId3" imgW="6299200" imgH="3746500" progId="Word.Document.12">
                  <p:link updateAutomatic="1"/>
                </p:oleObj>
              </mc:Choice>
              <mc:Fallback>
                <p:oleObj name="Документ" r:id="rId3" imgW="6299200" imgH="37465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1560" y="281295"/>
                        <a:ext cx="8644589" cy="63766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571406" y="6211669"/>
            <a:ext cx="35452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</a:rPr>
              <a:t>Податкові надходжен</a:t>
            </a:r>
            <a:r>
              <a:rPr lang="uk-UA" b="1" dirty="0"/>
              <a:t>ня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195058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5755869"/>
              </p:ext>
            </p:extLst>
          </p:nvPr>
        </p:nvGraphicFramePr>
        <p:xfrm>
          <a:off x="341385" y="286746"/>
          <a:ext cx="8452695" cy="6281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Документ" r:id="rId3" imgW="6299200" imgH="7150100" progId="Word.Document.12">
                  <p:link updateAutomatic="1"/>
                </p:oleObj>
              </mc:Choice>
              <mc:Fallback>
                <p:oleObj name="Документ" r:id="rId3" imgW="6299200" imgH="71501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1385" y="286746"/>
                        <a:ext cx="8452695" cy="62810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380882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550</Words>
  <Application>Microsoft Macintosh PowerPoint</Application>
  <PresentationFormat>Экран (4:3)</PresentationFormat>
  <Paragraphs>72</Paragraphs>
  <Slides>19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Ссылки</vt:lpstr>
      </vt:variant>
      <vt:variant>
        <vt:i4>7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Тема Office</vt:lpstr>
      <vt:lpstr>\\localhost\Users\svetlana\Desktop\Macintosh HD:Users:svetlana:Desktop:бюджетна система:Тема 5 система доходів СИСТЕМА ДОХОДІВ БЮДЖЕТУ.docx!OLE_LINK1</vt:lpstr>
      <vt:lpstr>\\localhost\Users\svetlana\Desktop\Macintosh HD:Users:svetlana:Desktop:бюджетна система:Тема 5 система доходів СИСТЕМА ДОХОДІВ БЮДЖЕТУ.docx!OLE_LINK2</vt:lpstr>
      <vt:lpstr>\\localhost\Users\svetlana\Desktop\Macintosh HD:Users:svetlana:Desktop:бюджетна система:Тема 5 система доходів СИСТЕМА ДОХОДІВ БЮДЖЕТУ.docx!OLE_LINK3</vt:lpstr>
      <vt:lpstr>\\localhost\Users\svetlana\Desktop\Macintosh HD:Users:svetlana:Desktop:бюджетна система:Тема 5 система доходів СИСТЕМА ДОХОДІВ БЮДЖЕТУ.docx!OLE_LINK4</vt:lpstr>
      <vt:lpstr>\\localhost\Users\svetlana\Desktop\Macintosh HD:Users:svetlana:Desktop:бюджетна система:Тема 5 система доходів СИСТЕМА ДОХОДІВ БЮДЖЕТУ.docx!OLE_LINK5</vt:lpstr>
      <vt:lpstr>\\localhost\Users\svetlana\Desktop\Macintosh HD:Users:svetlana:Desktop:бюджетна система:Тема 5 система доходів СИСТЕМА ДОХОДІВ БЮДЖЕТУ.docx!OLE_LINK6</vt:lpstr>
      <vt:lpstr>\\localhost\Users\svetlana\Desktop\Macintosh HD:Users:svetlana:Desktop:бюджетна система:Тема 5 система доходів СИСТЕМА ДОХОДІВ БЮДЖЕТУ.docx!OLE_LINK8</vt:lpstr>
      <vt:lpstr>Тема 5.  СИСТЕМА ДОХОДІВ БЮДЖЕТУ </vt:lpstr>
      <vt:lpstr>План: </vt:lpstr>
      <vt:lpstr>Бюджетна класифікація</vt:lpstr>
      <vt:lpstr>Наказ міністерства фінансів України від 14 січня 2011 №11 </vt:lpstr>
      <vt:lpstr>Презентация PowerPoint</vt:lpstr>
      <vt:lpstr>Бюджетна класифікація </vt:lpstr>
      <vt:lpstr>Коди  бюджетної класифікації доходів </vt:lpstr>
      <vt:lpstr>Презентация PowerPoint</vt:lpstr>
      <vt:lpstr>Презентация PowerPoint</vt:lpstr>
      <vt:lpstr>Презентация PowerPoint</vt:lpstr>
      <vt:lpstr>Презентация PowerPoint</vt:lpstr>
      <vt:lpstr>Доходи Державного бюджету –</vt:lpstr>
      <vt:lpstr>Методи перерозподілу ВВП</vt:lpstr>
      <vt:lpstr>Презентация PowerPoint</vt:lpstr>
      <vt:lpstr>Загальнодержавні податки</vt:lpstr>
      <vt:lpstr>Презентация PowerPoint</vt:lpstr>
      <vt:lpstr>Доходи, що враховуються при визначенні обсягу міжбюджетних трансфертів </vt:lpstr>
      <vt:lpstr> Доходи, що не враховуються при визначенні обсягу міжбюджетних трансфертів 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5.  СИСТЕМА ДОХОДІВ БЮДЖЕТУ </dc:title>
  <dc:creator>Светлана</dc:creator>
  <cp:lastModifiedBy>Светлана</cp:lastModifiedBy>
  <cp:revision>12</cp:revision>
  <dcterms:created xsi:type="dcterms:W3CDTF">2013-09-26T13:06:55Z</dcterms:created>
  <dcterms:modified xsi:type="dcterms:W3CDTF">2013-09-26T19:48:08Z</dcterms:modified>
</cp:coreProperties>
</file>